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9" r:id="rId9"/>
    <p:sldId id="264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E6AF3E-5F66-55A8-1480-D10EED2743B8}" v="1224" dt="2024-12-01T18:49:03.209"/>
    <p1510:client id="{7FBD8C25-5C3F-1A3B-67B0-21DC7B99F311}" v="145" dt="2024-12-02T18:59:59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 slaj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r-Latn-RS"/>
              <a:t>Kliknite i uredite stil podnaslova mastera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08265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vertikaln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vertikalni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650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n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vertikalni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03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8695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elj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359007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adržaj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sadržaj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5" name="Čuvar mesta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78306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eđe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4" name="Čuvar mesta za sadržaj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5" name="Čuvar mesta za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6" name="Čuvar mesta za sadržaj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7" name="Čuvar mesta za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8" name="Čuvar mesta za podnožj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Čuvar mesta za broj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8148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4" name="Čuvar mesta za podnožj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Čuvar mesta za broj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83927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3" name="Čuvar mesta za podnožj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147506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adržaj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5" name="Čuvar mesta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410763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a nat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slik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r-Latn-RS"/>
          </a:p>
        </p:txBody>
      </p:sp>
      <p:sp>
        <p:nvSpPr>
          <p:cNvPr id="4" name="Čuvar mesta za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r-Latn-RS"/>
              <a:t>Kliknite i uredite tekst</a:t>
            </a:r>
          </a:p>
        </p:txBody>
      </p:sp>
      <p:sp>
        <p:nvSpPr>
          <p:cNvPr id="5" name="Čuvar mesta za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48349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Latn-RS"/>
              <a:t>Kliknite i uredite naslov mastera</a:t>
            </a:r>
          </a:p>
        </p:txBody>
      </p:sp>
      <p:sp>
        <p:nvSpPr>
          <p:cNvPr id="3" name="Čuvar mesta za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r-Latn-RS"/>
              <a:t>Kliknite i uredite tekst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4" name="Čuvar mesta za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67445C-DD5B-459E-BCAC-A8671F012926}" type="datetimeFigureOut">
              <a:rPr lang="sr-Latn-RS" smtClean="0"/>
              <a:t>2.12.2024.</a:t>
            </a:fld>
            <a:endParaRPr lang="sr-Latn-RS"/>
          </a:p>
        </p:txBody>
      </p:sp>
      <p:sp>
        <p:nvSpPr>
          <p:cNvPr id="5" name="Čuvar mesta za podnožj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Čuvar mesta za broj slajd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AEA06-49C7-4887-8C60-A1660BE83DC1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9480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sr-Latn-RS" sz="5200">
                <a:solidFill>
                  <a:schemeClr val="tx2"/>
                </a:solidFill>
              </a:rPr>
              <a:t>Razvoj gRPC servisa u .NET-u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sr-Latn-RS">
                <a:solidFill>
                  <a:schemeClr val="tx2"/>
                </a:solidFill>
              </a:rPr>
              <a:t>Anastasija Savov, br. indeksa: 1924/24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70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8D9CD7D-283F-618B-1286-376D0A1A3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6589"/>
            <a:ext cx="10515600" cy="1325563"/>
          </a:xfrm>
        </p:spPr>
        <p:txBody>
          <a:bodyPr/>
          <a:lstStyle/>
          <a:p>
            <a:r>
              <a:rPr lang="sr-Latn-RS" dirty="0"/>
              <a:t>Primer klijentskog </a:t>
            </a:r>
            <a:r>
              <a:rPr lang="sr-Latn-RS" dirty="0" err="1"/>
              <a:t>strimovanja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4C51461-2849-3F33-D7D9-4D5E05EE1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klijentsko strimovanje primer">
            <a:hlinkClick r:id="" action="ppaction://media"/>
            <a:extLst>
              <a:ext uri="{FF2B5EF4-FFF2-40B4-BE49-F238E27FC236}">
                <a16:creationId xmlns:a16="http://schemas.microsoft.com/office/drawing/2014/main" id="{37771390-63CB-C316-535D-6E3B59F9E7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1139" y="1097039"/>
            <a:ext cx="10301816" cy="581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3D0A43-2760-6373-58A6-F34F6AE7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8685"/>
            <a:ext cx="10515600" cy="1325563"/>
          </a:xfrm>
        </p:spPr>
        <p:txBody>
          <a:bodyPr/>
          <a:lstStyle/>
          <a:p>
            <a:r>
              <a:rPr lang="sr-Latn-RS" dirty="0"/>
              <a:t>Primer serverskog </a:t>
            </a:r>
            <a:r>
              <a:rPr lang="sr-Latn-RS" dirty="0" err="1"/>
              <a:t>strimovanja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8F7B078E-EB5F-06D7-6ED2-0C8B18B8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serversko strimovanje primer">
            <a:hlinkClick r:id="" action="ppaction://media"/>
            <a:extLst>
              <a:ext uri="{FF2B5EF4-FFF2-40B4-BE49-F238E27FC236}">
                <a16:creationId xmlns:a16="http://schemas.microsoft.com/office/drawing/2014/main" id="{BDFC6D81-86D8-939A-CC69-CAF8417B5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282" y="976087"/>
            <a:ext cx="10422769" cy="58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8C7B320-31AC-51F8-38BC-ADF47B72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5922"/>
            <a:ext cx="10515600" cy="1325563"/>
          </a:xfrm>
        </p:spPr>
        <p:txBody>
          <a:bodyPr/>
          <a:lstStyle/>
          <a:p>
            <a:r>
              <a:rPr lang="sr-Latn-RS" dirty="0"/>
              <a:t>Primer dvosmernog </a:t>
            </a:r>
            <a:r>
              <a:rPr lang="sr-Latn-RS" dirty="0" err="1"/>
              <a:t>strimovanja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15DCD8B-A230-EA8C-BE22-3BADC423D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4" name="dvosmerno strimovanje primer">
            <a:hlinkClick r:id="" action="ppaction://media"/>
            <a:extLst>
              <a:ext uri="{FF2B5EF4-FFF2-40B4-BE49-F238E27FC236}">
                <a16:creationId xmlns:a16="http://schemas.microsoft.com/office/drawing/2014/main" id="{67CE5FF2-F615-9F62-413E-C6DCB4561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187" y="709991"/>
            <a:ext cx="10882388" cy="61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16EEA265-2470-DDEC-0947-FB76F537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sr-Latn-RS" sz="4000">
                <a:solidFill>
                  <a:schemeClr val="tx2"/>
                </a:solidFill>
              </a:rPr>
              <a:t>Sadržaj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0BEE3814-92D9-01AE-7A3B-1A3DCABFC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Latn-RS" sz="1800">
                <a:solidFill>
                  <a:schemeClr val="tx2"/>
                </a:solidFill>
              </a:rPr>
              <a:t>Šta je </a:t>
            </a:r>
            <a:r>
              <a:rPr lang="sr-Latn-RS" sz="1800" err="1">
                <a:solidFill>
                  <a:schemeClr val="tx2"/>
                </a:solidFill>
              </a:rPr>
              <a:t>gRPC</a:t>
            </a:r>
            <a:r>
              <a:rPr lang="sr-Latn-RS" sz="1800" dirty="0">
                <a:solidFill>
                  <a:schemeClr val="tx2"/>
                </a:solidFill>
              </a:rPr>
              <a:t>?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sr-Latn-RS" sz="1800" dirty="0">
                <a:solidFill>
                  <a:schemeClr val="tx2"/>
                </a:solidFill>
              </a:rPr>
              <a:t>Prednosti i mane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sr-Latn-RS" sz="1800" dirty="0">
                <a:solidFill>
                  <a:schemeClr val="tx2"/>
                </a:solidFill>
              </a:rPr>
              <a:t>Kada koristiti </a:t>
            </a:r>
            <a:r>
              <a:rPr lang="sr-Latn-RS" sz="1800" dirty="0" err="1">
                <a:solidFill>
                  <a:schemeClr val="tx2"/>
                </a:solidFill>
              </a:rPr>
              <a:t>gRPC</a:t>
            </a:r>
            <a:r>
              <a:rPr lang="sr-Latn-RS" sz="1800" dirty="0">
                <a:solidFill>
                  <a:schemeClr val="tx2"/>
                </a:solidFill>
              </a:rPr>
              <a:t> servis?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sr-Latn-RS" sz="1800" dirty="0">
                <a:solidFill>
                  <a:schemeClr val="tx2"/>
                </a:solidFill>
              </a:rPr>
              <a:t>Tipovi komunikacije</a:t>
            </a:r>
          </a:p>
          <a:p>
            <a:r>
              <a:rPr lang="sr-Latn-RS" sz="1800" dirty="0" err="1">
                <a:solidFill>
                  <a:schemeClr val="tx2"/>
                </a:solidFill>
              </a:rPr>
              <a:t>Protocol</a:t>
            </a:r>
            <a:r>
              <a:rPr lang="sr-Latn-RS" sz="1800" dirty="0">
                <a:solidFill>
                  <a:schemeClr val="tx2"/>
                </a:solidFill>
              </a:rPr>
              <a:t> </a:t>
            </a:r>
            <a:r>
              <a:rPr lang="sr-Latn-RS" sz="1800" dirty="0" err="1">
                <a:solidFill>
                  <a:schemeClr val="tx2"/>
                </a:solidFill>
              </a:rPr>
              <a:t>Buffer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 dirty="0">
                <a:solidFill>
                  <a:schemeClr val="tx2"/>
                </a:solidFill>
              </a:rPr>
              <a:t>Poruke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 dirty="0">
                <a:solidFill>
                  <a:schemeClr val="tx2"/>
                </a:solidFill>
              </a:rPr>
              <a:t>Servisi</a:t>
            </a:r>
          </a:p>
          <a:p>
            <a:r>
              <a:rPr lang="sr-Latn-RS" sz="1800" dirty="0">
                <a:solidFill>
                  <a:schemeClr val="tx2"/>
                </a:solidFill>
              </a:rPr>
              <a:t>Kreiraj svoj </a:t>
            </a:r>
            <a:r>
              <a:rPr lang="sr-Latn-RS" sz="1800" dirty="0" err="1">
                <a:solidFill>
                  <a:schemeClr val="tx2"/>
                </a:solidFill>
              </a:rPr>
              <a:t>gRPC</a:t>
            </a:r>
            <a:r>
              <a:rPr lang="sr-Latn-RS" sz="1800" dirty="0">
                <a:solidFill>
                  <a:schemeClr val="tx2"/>
                </a:solidFill>
              </a:rPr>
              <a:t> servis</a:t>
            </a:r>
          </a:p>
        </p:txBody>
      </p:sp>
    </p:spTree>
    <p:extLst>
      <p:ext uri="{BB962C8B-B14F-4D97-AF65-F5344CB8AC3E}">
        <p14:creationId xmlns:p14="http://schemas.microsoft.com/office/powerpoint/2010/main" val="43423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F952626-93E3-DC7C-FB3A-12C7F8F08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01859"/>
            <a:ext cx="4130185" cy="4054282"/>
          </a:xfrm>
        </p:spPr>
        <p:txBody>
          <a:bodyPr>
            <a:normAutofit/>
          </a:bodyPr>
          <a:lstStyle/>
          <a:p>
            <a:r>
              <a:rPr lang="sr-Latn-RS" sz="3600">
                <a:solidFill>
                  <a:schemeClr val="tx2"/>
                </a:solidFill>
              </a:rPr>
              <a:t>Sta je gRPC?  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1B79B6AE-FD2C-9C14-8AE4-AC84FA189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553134"/>
            <a:ext cx="6117654" cy="4143617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sr-Latn-RS" sz="1600" b="1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gRPC</a:t>
            </a:r>
            <a:r>
              <a:rPr lang="sr-Latn-RS" sz="1600" b="1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sr-Latn-RS" sz="16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(</a:t>
            </a:r>
            <a:r>
              <a:rPr lang="sr-Latn-RS" sz="16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remote</a:t>
            </a:r>
            <a:r>
              <a:rPr lang="sr-Latn-RS" sz="16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procedure </a:t>
            </a:r>
            <a:r>
              <a:rPr lang="sr-Latn-RS" sz="16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call</a:t>
            </a:r>
            <a:r>
              <a:rPr lang="sr-Latn-RS" sz="16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- poziv udaljene procedure) - </a:t>
            </a:r>
            <a:r>
              <a:rPr lang="sr-Latn-RS" sz="16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framework</a:t>
            </a:r>
            <a:r>
              <a:rPr lang="sr-Latn-RS" sz="16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koji koristi Google </a:t>
            </a:r>
            <a:r>
              <a:rPr lang="sr-Latn-RS" sz="16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Protocol</a:t>
            </a:r>
            <a:r>
              <a:rPr lang="sr-Latn-RS" sz="16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sr-Latn-RS" sz="16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Buffere</a:t>
            </a:r>
            <a:endParaRPr lang="sr-Latn-RS" sz="1600" dirty="0">
              <a:solidFill>
                <a:schemeClr val="tx2"/>
              </a:solidFill>
              <a:latin typeface="Arial"/>
              <a:ea typeface="+mn-lt"/>
              <a:cs typeface="+mn-lt"/>
            </a:endParaRPr>
          </a:p>
          <a:p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Otvorenog koda</a:t>
            </a:r>
          </a:p>
          <a:p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Koristi HTTP/2</a:t>
            </a:r>
          </a:p>
          <a:p>
            <a:r>
              <a:rPr lang="sr-Latn-RS" sz="1600">
                <a:solidFill>
                  <a:schemeClr val="tx2"/>
                </a:solidFill>
                <a:latin typeface="Arial"/>
                <a:cs typeface="Arial"/>
              </a:rPr>
              <a:t>Povećana</a:t>
            </a: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 brzina prenosa podataka </a:t>
            </a:r>
          </a:p>
          <a:p>
            <a:r>
              <a:rPr lang="sr-Latn-RS" sz="1600" b="1" dirty="0">
                <a:solidFill>
                  <a:schemeClr val="tx2"/>
                </a:solidFill>
                <a:latin typeface="Arial"/>
                <a:cs typeface="Arial"/>
              </a:rPr>
              <a:t>Prednosti</a:t>
            </a: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Performanse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Strogo tipizirana komunikacija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600">
                <a:solidFill>
                  <a:schemeClr val="tx2"/>
                </a:solidFill>
                <a:latin typeface="Arial"/>
                <a:cs typeface="Arial"/>
              </a:rPr>
              <a:t>Višestruki pozivi</a:t>
            </a:r>
            <a:endParaRPr lang="sr-Latn-RS" sz="1600" dirty="0">
              <a:solidFill>
                <a:schemeClr val="tx2"/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Multi-</a:t>
            </a:r>
            <a:r>
              <a:rPr lang="sr-Latn-RS" sz="1600" dirty="0" err="1">
                <a:solidFill>
                  <a:schemeClr val="tx2"/>
                </a:solidFill>
                <a:latin typeface="Arial"/>
                <a:cs typeface="Arial"/>
              </a:rPr>
              <a:t>language</a:t>
            </a: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sr-Latn-RS" sz="1600" dirty="0" err="1">
                <a:solidFill>
                  <a:schemeClr val="tx2"/>
                </a:solidFill>
                <a:latin typeface="Arial"/>
                <a:cs typeface="Arial"/>
              </a:rPr>
              <a:t>support</a:t>
            </a:r>
            <a:endParaRPr lang="sr-Latn-RS" sz="1600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sr-Latn-RS" sz="1600" b="1" dirty="0">
                <a:solidFill>
                  <a:schemeClr val="tx2"/>
                </a:solidFill>
                <a:latin typeface="Arial"/>
                <a:cs typeface="Arial"/>
              </a:rPr>
              <a:t>Mane</a:t>
            </a: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:</a:t>
            </a:r>
            <a:endParaRPr lang="en-US" sz="1600" dirty="0">
              <a:solidFill>
                <a:schemeClr val="tx2"/>
              </a:solidFill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sr-Latn-RS" sz="1600">
                <a:solidFill>
                  <a:schemeClr val="tx2"/>
                </a:solidFill>
                <a:latin typeface="Arial"/>
                <a:cs typeface="Arial"/>
              </a:rPr>
              <a:t>Ograničena</a:t>
            </a: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 fleksibilnost I </a:t>
            </a:r>
            <a:r>
              <a:rPr lang="sr-Latn-RS" sz="1600" err="1">
                <a:solidFill>
                  <a:schemeClr val="tx2"/>
                </a:solidFill>
                <a:latin typeface="Arial"/>
                <a:cs typeface="Arial"/>
              </a:rPr>
              <a:t>operabilnost</a:t>
            </a: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 sa drugim sistemima</a:t>
            </a:r>
            <a:endParaRPr lang="en-US" sz="1600" dirty="0">
              <a:solidFill>
                <a:schemeClr val="tx2"/>
              </a:solidFill>
              <a:latin typeface="Arial"/>
              <a:cs typeface="Arial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sr-Latn-RS" sz="1600">
                <a:solidFill>
                  <a:schemeClr val="tx2"/>
                </a:solidFill>
                <a:latin typeface="Arial"/>
                <a:cs typeface="Arial"/>
              </a:rPr>
              <a:t>HTTP/2 obavezan protokol za komunikaciju – otežano </a:t>
            </a:r>
            <a:r>
              <a:rPr lang="sr-Latn-RS" sz="1600" dirty="0">
                <a:solidFill>
                  <a:schemeClr val="tx2"/>
                </a:solidFill>
                <a:latin typeface="Arial"/>
                <a:cs typeface="Arial"/>
              </a:rPr>
              <a:t>pozivanje servisa </a:t>
            </a:r>
          </a:p>
          <a:p>
            <a:pPr marL="457200" lvl="1" indent="0">
              <a:buNone/>
            </a:pPr>
            <a:endParaRPr lang="sr-Latn-RS" sz="1600">
              <a:solidFill>
                <a:schemeClr val="tx2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endParaRPr lang="sr-Latn-RS" sz="1600">
              <a:solidFill>
                <a:schemeClr val="tx2"/>
              </a:solidFill>
              <a:latin typeface="Arial"/>
              <a:cs typeface="Arial"/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902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19D1DC02-758C-5A8B-75AE-7944ED68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sr-Latn-RS" sz="4000">
                <a:solidFill>
                  <a:schemeClr val="tx2"/>
                </a:solidFill>
              </a:rPr>
              <a:t>Šta</a:t>
            </a:r>
            <a:r>
              <a:rPr lang="sr-Latn-RS" sz="4000" dirty="0">
                <a:solidFill>
                  <a:schemeClr val="tx2"/>
                </a:solidFill>
              </a:rPr>
              <a:t> je </a:t>
            </a:r>
            <a:r>
              <a:rPr lang="sr-Latn-RS" sz="4000" dirty="0" err="1">
                <a:solidFill>
                  <a:schemeClr val="tx2"/>
                </a:solidFill>
              </a:rPr>
              <a:t>gPRC</a:t>
            </a:r>
            <a:r>
              <a:rPr lang="sr-Latn-RS" sz="4000" dirty="0">
                <a:solidFill>
                  <a:schemeClr val="tx2"/>
                </a:solidFill>
              </a:rPr>
              <a:t>?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C0B74A25-AD72-3F38-E0E6-4E8A27C0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Latn-RS" sz="1800">
                <a:solidFill>
                  <a:schemeClr val="tx2"/>
                </a:solidFill>
              </a:rPr>
              <a:t>Kada koristiti </a:t>
            </a:r>
            <a:r>
              <a:rPr lang="sr-Latn-RS" sz="1800" err="1">
                <a:solidFill>
                  <a:schemeClr val="tx2"/>
                </a:solidFill>
              </a:rPr>
              <a:t>gRPC</a:t>
            </a:r>
            <a:r>
              <a:rPr lang="sr-Latn-RS" sz="1800">
                <a:solidFill>
                  <a:schemeClr val="tx2"/>
                </a:solidFill>
              </a:rPr>
              <a:t>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 b="1" err="1">
                <a:solidFill>
                  <a:schemeClr val="tx2"/>
                </a:solidFill>
              </a:rPr>
              <a:t>Mikroservisi</a:t>
            </a:r>
            <a:r>
              <a:rPr lang="sr-Latn-RS" sz="1800" b="1">
                <a:solidFill>
                  <a:schemeClr val="tx2"/>
                </a:solidFill>
              </a:rPr>
              <a:t> i skalabilnost</a:t>
            </a:r>
            <a:r>
              <a:rPr lang="sr-Latn-RS" sz="1800">
                <a:solidFill>
                  <a:schemeClr val="tx2"/>
                </a:solidFill>
              </a:rPr>
              <a:t> : idealan za razvoj zbog performansi i efikasnosti prenosa podataka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 b="1" err="1">
                <a:solidFill>
                  <a:schemeClr val="tx2"/>
                </a:solidFill>
              </a:rPr>
              <a:t>IoT</a:t>
            </a:r>
            <a:r>
              <a:rPr lang="sr-Latn-RS" sz="1800" b="1">
                <a:solidFill>
                  <a:schemeClr val="tx2"/>
                </a:solidFill>
              </a:rPr>
              <a:t> (Internet stvari)</a:t>
            </a:r>
            <a:r>
              <a:rPr lang="sr-Latn-RS" sz="1800">
                <a:solidFill>
                  <a:schemeClr val="tx2"/>
                </a:solidFill>
              </a:rPr>
              <a:t> : dobar za komunikaciju između </a:t>
            </a:r>
            <a:r>
              <a:rPr lang="sr-Latn-RS" sz="1800" err="1">
                <a:solidFill>
                  <a:schemeClr val="tx2"/>
                </a:solidFill>
              </a:rPr>
              <a:t>IoT</a:t>
            </a:r>
            <a:r>
              <a:rPr lang="sr-Latn-RS" sz="1800" dirty="0">
                <a:solidFill>
                  <a:schemeClr val="tx2"/>
                </a:solidFill>
              </a:rPr>
              <a:t> </a:t>
            </a:r>
            <a:r>
              <a:rPr lang="sr-Latn-RS" sz="1800">
                <a:solidFill>
                  <a:schemeClr val="tx2"/>
                </a:solidFill>
              </a:rPr>
              <a:t>uređaja i </a:t>
            </a:r>
            <a:r>
              <a:rPr lang="sr-Latn-RS" sz="1800" err="1">
                <a:solidFill>
                  <a:schemeClr val="tx2"/>
                </a:solidFill>
              </a:rPr>
              <a:t>backend</a:t>
            </a:r>
            <a:r>
              <a:rPr lang="sr-Latn-RS" sz="1800">
                <a:solidFill>
                  <a:schemeClr val="tx2"/>
                </a:solidFill>
              </a:rPr>
              <a:t> sistema – </a:t>
            </a:r>
            <a:r>
              <a:rPr lang="sr-Latn-RS" sz="1800" err="1">
                <a:solidFill>
                  <a:schemeClr val="tx2"/>
                </a:solidFill>
              </a:rPr>
              <a:t>strimovanje</a:t>
            </a:r>
            <a:r>
              <a:rPr lang="sr-Latn-RS" sz="1800" dirty="0">
                <a:solidFill>
                  <a:schemeClr val="tx2"/>
                </a:solidFill>
              </a:rPr>
              <a:t> </a:t>
            </a:r>
            <a:r>
              <a:rPr lang="sr-Latn-RS" sz="1800">
                <a:solidFill>
                  <a:schemeClr val="tx2"/>
                </a:solidFill>
              </a:rPr>
              <a:t>omogućuje olakšano prikupljanje podataka sa </a:t>
            </a:r>
            <a:r>
              <a:rPr lang="sr-Latn-RS" sz="1800" err="1">
                <a:solidFill>
                  <a:schemeClr val="tx2"/>
                </a:solidFill>
              </a:rPr>
              <a:t>IoT</a:t>
            </a:r>
            <a:r>
              <a:rPr lang="sr-Latn-RS" sz="1800" dirty="0">
                <a:solidFill>
                  <a:schemeClr val="tx2"/>
                </a:solidFill>
              </a:rPr>
              <a:t> </a:t>
            </a:r>
            <a:r>
              <a:rPr lang="sr-Latn-RS" sz="1800">
                <a:solidFill>
                  <a:schemeClr val="tx2"/>
                </a:solidFill>
              </a:rPr>
              <a:t>uređaja</a:t>
            </a:r>
          </a:p>
        </p:txBody>
      </p:sp>
    </p:spTree>
    <p:extLst>
      <p:ext uri="{BB962C8B-B14F-4D97-AF65-F5344CB8AC3E}">
        <p14:creationId xmlns:p14="http://schemas.microsoft.com/office/powerpoint/2010/main" val="196002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39D23E8-B2A4-D754-DF89-4E296485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Tipovi komunikacije</a:t>
            </a:r>
          </a:p>
        </p:txBody>
      </p:sp>
      <p:pic>
        <p:nvPicPr>
          <p:cNvPr id="7" name="Čuvar mesta za sadržaj 6" descr="gRPC Learning (Part 1). Basics, Unary and Server Streaming | by Yang(Bruce)  Li | Medium">
            <a:extLst>
              <a:ext uri="{FF2B5EF4-FFF2-40B4-BE49-F238E27FC236}">
                <a16:creationId xmlns:a16="http://schemas.microsoft.com/office/drawing/2014/main" id="{5B50CECE-5EBE-6829-D6F7-2F3CEF418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5" t="20213" r="261" b="-532"/>
          <a:stretch/>
        </p:blipFill>
        <p:spPr>
          <a:xfrm>
            <a:off x="1624456" y="1904663"/>
            <a:ext cx="8930419" cy="4294142"/>
          </a:xfrm>
        </p:spPr>
      </p:pic>
    </p:spTree>
    <p:extLst>
      <p:ext uri="{BB962C8B-B14F-4D97-AF65-F5344CB8AC3E}">
        <p14:creationId xmlns:p14="http://schemas.microsoft.com/office/powerpoint/2010/main" val="2314030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4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61" name="Group 5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Naslov 1">
            <a:extLst>
              <a:ext uri="{FF2B5EF4-FFF2-40B4-BE49-F238E27FC236}">
                <a16:creationId xmlns:a16="http://schemas.microsoft.com/office/drawing/2014/main" id="{FBF285B8-8926-21E0-2C8A-71C99708B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sr-Latn-RS" sz="3600">
                <a:solidFill>
                  <a:schemeClr val="tx2"/>
                </a:solidFill>
              </a:rPr>
              <a:t>Protocol Buffer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3BA6F82-7CAD-809F-AD29-BB486B0E5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r-Latn-RS" sz="1800">
                <a:solidFill>
                  <a:schemeClr val="tx2"/>
                </a:solidFill>
              </a:rPr>
              <a:t>Format podataka koji se koristi za </a:t>
            </a:r>
            <a:r>
              <a:rPr lang="sr-Latn-RS" sz="1800" err="1">
                <a:solidFill>
                  <a:schemeClr val="tx2"/>
                </a:solidFill>
              </a:rPr>
              <a:t>serijalizaciju</a:t>
            </a:r>
            <a:r>
              <a:rPr lang="sr-Latn-RS" sz="1800" dirty="0">
                <a:solidFill>
                  <a:schemeClr val="tx2"/>
                </a:solidFill>
              </a:rPr>
              <a:t> </a:t>
            </a:r>
            <a:r>
              <a:rPr lang="sr-Latn-RS" sz="1800">
                <a:solidFill>
                  <a:schemeClr val="tx2"/>
                </a:solidFill>
              </a:rPr>
              <a:t>podataka</a:t>
            </a:r>
          </a:p>
          <a:p>
            <a:r>
              <a:rPr lang="sr-Latn-RS" sz="1800">
                <a:solidFill>
                  <a:schemeClr val="tx2"/>
                </a:solidFill>
              </a:rPr>
              <a:t>Koristi </a:t>
            </a:r>
            <a:r>
              <a:rPr lang="sr-Latn-RS" sz="1800" b="1">
                <a:solidFill>
                  <a:schemeClr val="tx2"/>
                </a:solidFill>
              </a:rPr>
              <a:t>IDL</a:t>
            </a:r>
            <a:r>
              <a:rPr lang="sr-Latn-RS" sz="1800">
                <a:solidFill>
                  <a:schemeClr val="tx2"/>
                </a:solidFill>
              </a:rPr>
              <a:t> (</a:t>
            </a:r>
            <a:r>
              <a:rPr lang="sr-Latn-RS" sz="1800" err="1">
                <a:solidFill>
                  <a:schemeClr val="tx2"/>
                </a:solidFill>
              </a:rPr>
              <a:t>interface</a:t>
            </a:r>
            <a:r>
              <a:rPr lang="sr-Latn-RS" sz="1800" dirty="0">
                <a:solidFill>
                  <a:schemeClr val="tx2"/>
                </a:solidFill>
              </a:rPr>
              <a:t> </a:t>
            </a:r>
            <a:r>
              <a:rPr lang="sr-Latn-RS" sz="1800" err="1">
                <a:solidFill>
                  <a:schemeClr val="tx2"/>
                </a:solidFill>
              </a:rPr>
              <a:t>definition</a:t>
            </a:r>
            <a:r>
              <a:rPr lang="sr-Latn-RS" sz="1800" dirty="0">
                <a:solidFill>
                  <a:schemeClr val="tx2"/>
                </a:solidFill>
              </a:rPr>
              <a:t> </a:t>
            </a:r>
            <a:r>
              <a:rPr lang="sr-Latn-RS" sz="1800" err="1">
                <a:solidFill>
                  <a:schemeClr val="tx2"/>
                </a:solidFill>
              </a:rPr>
              <a:t>language</a:t>
            </a:r>
            <a:r>
              <a:rPr lang="sr-Latn-RS" sz="1800">
                <a:solidFill>
                  <a:schemeClr val="tx2"/>
                </a:solidFill>
              </a:rPr>
              <a:t>) za opis strukture poruka i proto kompajler koji prevodi proto fajlove u odgovarajući programski jezik za implementaciju biznis logike</a:t>
            </a:r>
          </a:p>
          <a:p>
            <a:r>
              <a:rPr lang="sr-Latn-RS" sz="1800">
                <a:solidFill>
                  <a:schemeClr val="tx2"/>
                </a:solidFill>
              </a:rPr>
              <a:t>.</a:t>
            </a:r>
            <a:r>
              <a:rPr lang="sr-Latn-RS" sz="1800" b="1">
                <a:solidFill>
                  <a:schemeClr val="tx2"/>
                </a:solidFill>
              </a:rPr>
              <a:t>proto </a:t>
            </a:r>
            <a:r>
              <a:rPr lang="sr-Latn-RS" sz="1800">
                <a:solidFill>
                  <a:schemeClr val="tx2"/>
                </a:solidFill>
              </a:rPr>
              <a:t>fajl se sastoji od: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>
                <a:solidFill>
                  <a:schemeClr val="tx2"/>
                </a:solidFill>
              </a:rPr>
              <a:t>Poruke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sr-Latn-RS" sz="1800">
                <a:solidFill>
                  <a:schemeClr val="tx2"/>
                </a:solidFill>
              </a:rPr>
              <a:t>Servisa</a:t>
            </a:r>
          </a:p>
        </p:txBody>
      </p:sp>
    </p:spTree>
    <p:extLst>
      <p:ext uri="{BB962C8B-B14F-4D97-AF65-F5344CB8AC3E}">
        <p14:creationId xmlns:p14="http://schemas.microsoft.com/office/powerpoint/2010/main" val="93423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F2BD72E2-A795-4A37-AF4C-28E0B8E8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Protocol Buffer</a:t>
            </a:r>
            <a:b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- Poruke</a:t>
            </a:r>
          </a:p>
        </p:txBody>
      </p:sp>
      <p:sp>
        <p:nvSpPr>
          <p:cNvPr id="5" name="Okvir za tekst 4">
            <a:extLst>
              <a:ext uri="{FF2B5EF4-FFF2-40B4-BE49-F238E27FC236}">
                <a16:creationId xmlns:a16="http://schemas.microsoft.com/office/drawing/2014/main" id="{A4717D43-FE6C-B5B4-E250-BBD0BC77B0DA}"/>
              </a:ext>
            </a:extLst>
          </p:cNvPr>
          <p:cNvSpPr txBox="1"/>
          <p:nvPr/>
        </p:nvSpPr>
        <p:spPr>
          <a:xfrm>
            <a:off x="804672" y="2421683"/>
            <a:ext cx="5167543" cy="43008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err="1">
                <a:solidFill>
                  <a:schemeClr val="tx2"/>
                </a:solidFill>
              </a:rPr>
              <a:t>Numerisanje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b="1" err="1">
                <a:solidFill>
                  <a:schemeClr val="tx2"/>
                </a:solidFill>
              </a:rPr>
              <a:t>polja</a:t>
            </a:r>
            <a:endParaRPr lang="en-US" sz="1600">
              <a:solidFill>
                <a:schemeClr val="tx2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Polje mora da </a:t>
            </a:r>
            <a:r>
              <a:rPr lang="en-US" sz="1600" err="1">
                <a:solidFill>
                  <a:schemeClr val="tx2"/>
                </a:solidFill>
              </a:rPr>
              <a:t>ima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broj</a:t>
            </a:r>
            <a:r>
              <a:rPr lang="en-US" sz="1600">
                <a:solidFill>
                  <a:schemeClr val="tx2"/>
                </a:solidFill>
              </a:rPr>
              <a:t> od 1 do 536.870.911.</a:t>
            </a:r>
            <a:endParaRPr lang="en-US" sz="1600" dirty="0">
              <a:solidFill>
                <a:schemeClr val="tx2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 err="1">
                <a:solidFill>
                  <a:schemeClr val="tx2"/>
                </a:solidFill>
              </a:rPr>
              <a:t>Broj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polja</a:t>
            </a:r>
            <a:r>
              <a:rPr lang="en-US" sz="1600">
                <a:solidFill>
                  <a:schemeClr val="tx2"/>
                </a:solidFill>
              </a:rPr>
              <a:t> mora da </a:t>
            </a:r>
            <a:r>
              <a:rPr lang="en-US" sz="1600" err="1">
                <a:solidFill>
                  <a:schemeClr val="tx2"/>
                </a:solidFill>
              </a:rPr>
              <a:t>bude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unikatno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medju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drugim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poljima</a:t>
            </a:r>
            <a:r>
              <a:rPr lang="en-US" sz="1600">
                <a:solidFill>
                  <a:schemeClr val="tx2"/>
                </a:solidFill>
              </a:rPr>
              <a:t>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 err="1">
                <a:solidFill>
                  <a:schemeClr val="tx2"/>
                </a:solidFill>
              </a:rPr>
              <a:t>Brojevi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izmedju</a:t>
            </a:r>
            <a:r>
              <a:rPr lang="en-US" sz="1600">
                <a:solidFill>
                  <a:schemeClr val="tx2"/>
                </a:solidFill>
              </a:rPr>
              <a:t> 19000 </a:t>
            </a:r>
            <a:r>
              <a:rPr lang="en-US" sz="1600" err="1">
                <a:solidFill>
                  <a:schemeClr val="tx2"/>
                </a:solidFill>
              </a:rPr>
              <a:t>i</a:t>
            </a:r>
            <a:r>
              <a:rPr lang="en-US" sz="1600">
                <a:solidFill>
                  <a:schemeClr val="tx2"/>
                </a:solidFill>
              </a:rPr>
              <a:t> 19999 </a:t>
            </a:r>
            <a:r>
              <a:rPr lang="en-US" sz="1600" err="1">
                <a:solidFill>
                  <a:schemeClr val="tx2"/>
                </a:solidFill>
              </a:rPr>
              <a:t>su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rezervisani</a:t>
            </a:r>
            <a:endParaRPr lang="en-US" sz="1600">
              <a:solidFill>
                <a:schemeClr val="tx2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Ne </a:t>
            </a:r>
            <a:r>
              <a:rPr lang="en-US" sz="1600" err="1">
                <a:solidFill>
                  <a:schemeClr val="tx2"/>
                </a:solidFill>
              </a:rPr>
              <a:t>smeju</a:t>
            </a:r>
            <a:r>
              <a:rPr lang="en-US" sz="1600">
                <a:solidFill>
                  <a:schemeClr val="tx2"/>
                </a:solidFill>
              </a:rPr>
              <a:t> da se </a:t>
            </a:r>
            <a:r>
              <a:rPr lang="en-US" sz="1600" err="1">
                <a:solidFill>
                  <a:schemeClr val="tx2"/>
                </a:solidFill>
              </a:rPr>
              <a:t>koriste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prethodno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rezervisana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polja</a:t>
            </a:r>
            <a:r>
              <a:rPr lang="en-US" sz="1600">
                <a:solidFill>
                  <a:schemeClr val="tx2"/>
                </a:solidFill>
              </a:rPr>
              <a:t> (</a:t>
            </a:r>
            <a:r>
              <a:rPr lang="en-US" sz="1600" err="1">
                <a:solidFill>
                  <a:schemeClr val="tx2"/>
                </a:solidFill>
              </a:rPr>
              <a:t>brojke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koje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su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definisane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ključnom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rečju</a:t>
            </a:r>
            <a:r>
              <a:rPr lang="en-US" sz="1600" dirty="0">
                <a:solidFill>
                  <a:schemeClr val="tx2"/>
                </a:solidFill>
              </a:rPr>
              <a:t> </a:t>
            </a:r>
            <a:r>
              <a:rPr lang="en-US" sz="1600" b="1">
                <a:solidFill>
                  <a:schemeClr val="tx2"/>
                </a:solidFill>
              </a:rPr>
              <a:t>reserved</a:t>
            </a:r>
            <a:r>
              <a:rPr lang="en-US" sz="1600">
                <a:solidFill>
                  <a:schemeClr val="tx2"/>
                </a:solidFill>
              </a:rPr>
              <a:t> - </a:t>
            </a:r>
            <a:r>
              <a:rPr lang="en-US" sz="1600" err="1">
                <a:solidFill>
                  <a:schemeClr val="tx2"/>
                </a:solidFill>
              </a:rPr>
              <a:t>obrisana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err="1">
                <a:solidFill>
                  <a:schemeClr val="tx2"/>
                </a:solidFill>
              </a:rPr>
              <a:t>polja</a:t>
            </a:r>
            <a:r>
              <a:rPr lang="en-US" sz="1600">
                <a:solidFill>
                  <a:schemeClr val="tx2"/>
                </a:solidFill>
              </a:rPr>
              <a:t>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2"/>
                </a:solidFill>
              </a:rPr>
              <a:t>Najčešći </a:t>
            </a:r>
            <a:r>
              <a:rPr lang="en-US" sz="1600" b="1" err="1">
                <a:solidFill>
                  <a:schemeClr val="tx2"/>
                </a:solidFill>
              </a:rPr>
              <a:t>tipovi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b="1" err="1">
                <a:solidFill>
                  <a:schemeClr val="tx2"/>
                </a:solidFill>
              </a:rPr>
              <a:t>podataka</a:t>
            </a:r>
            <a:r>
              <a:rPr lang="en-US" sz="1600" b="1" dirty="0">
                <a:solidFill>
                  <a:schemeClr val="tx2"/>
                </a:solidFill>
              </a:rPr>
              <a:t>:</a:t>
            </a:r>
            <a:endParaRPr lang="en-US" sz="1600" dirty="0">
              <a:solidFill>
                <a:schemeClr val="tx2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Int32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Float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String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chemeClr val="tx2"/>
                </a:solidFill>
              </a:rPr>
              <a:t>Bool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 b="1">
                <a:solidFill>
                  <a:schemeClr val="tx2"/>
                </a:solidFill>
              </a:rPr>
              <a:t>Repeated</a:t>
            </a:r>
            <a:endParaRPr lang="en-US" sz="1600">
              <a:solidFill>
                <a:schemeClr val="tx2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1600" err="1">
                <a:solidFill>
                  <a:schemeClr val="tx2"/>
                </a:solidFill>
              </a:rPr>
              <a:t>Enumi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Slika 19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ED81E994-0D68-B111-706F-916DDFFDD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8" y="1528082"/>
            <a:ext cx="5203372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9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F2BD72E2-A795-4A37-AF4C-28E0B8E8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Protocol Buffer</a:t>
            </a:r>
            <a:br>
              <a:rPr lang="en-US" sz="3600">
                <a:solidFill>
                  <a:schemeClr val="tx2"/>
                </a:solidFill>
              </a:rPr>
            </a:br>
            <a:r>
              <a:rPr lang="en-US" sz="3600">
                <a:solidFill>
                  <a:schemeClr val="tx2"/>
                </a:solidFill>
              </a:rPr>
              <a:t> - Servisi</a:t>
            </a: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kvir za tekst 4">
            <a:extLst>
              <a:ext uri="{FF2B5EF4-FFF2-40B4-BE49-F238E27FC236}">
                <a16:creationId xmlns:a16="http://schemas.microsoft.com/office/drawing/2014/main" id="{A4717D43-FE6C-B5B4-E250-BBD0BC77B0DA}"/>
              </a:ext>
            </a:extLst>
          </p:cNvPr>
          <p:cNvSpPr txBox="1"/>
          <p:nvPr/>
        </p:nvSpPr>
        <p:spPr>
          <a:xfrm>
            <a:off x="6090574" y="2421682"/>
            <a:ext cx="4977578" cy="25071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2"/>
                </a:solidFill>
              </a:rPr>
              <a:t>metode</a:t>
            </a:r>
            <a:r>
              <a:rPr lang="en-US">
                <a:solidFill>
                  <a:schemeClr val="tx2"/>
                </a:solidFill>
              </a:rPr>
              <a:t> u </a:t>
            </a:r>
            <a:r>
              <a:rPr lang="en-US" err="1">
                <a:solidFill>
                  <a:schemeClr val="tx2"/>
                </a:solidFill>
              </a:rPr>
              <a:t>interfejsu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koje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definišu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kako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će</a:t>
            </a:r>
            <a:r>
              <a:rPr lang="en-US">
                <a:solidFill>
                  <a:schemeClr val="tx2"/>
                </a:solidFill>
              </a:rPr>
              <a:t> da se </a:t>
            </a:r>
            <a:r>
              <a:rPr lang="en-US" err="1">
                <a:solidFill>
                  <a:schemeClr val="tx2"/>
                </a:solidFill>
              </a:rPr>
              <a:t>upotrebljavaju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poruke</a:t>
            </a: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stream </a:t>
            </a:r>
            <a:r>
              <a:rPr lang="en-US">
                <a:solidFill>
                  <a:schemeClr val="tx2"/>
                </a:solidFill>
              </a:rPr>
              <a:t>ključna rec za </a:t>
            </a:r>
            <a:r>
              <a:rPr lang="en-US" err="1">
                <a:solidFill>
                  <a:schemeClr val="tx2"/>
                </a:solidFill>
              </a:rPr>
              <a:t>definisanje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klijentskog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ili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serverskog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strimovanja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podataka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8" name="Čuvar mesta za sadržaj 7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DCF26508-8AE1-D2CB-3F01-2FC31C329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34" y="1477282"/>
            <a:ext cx="5659276" cy="2772910"/>
          </a:xfrm>
        </p:spPr>
      </p:pic>
      <p:pic>
        <p:nvPicPr>
          <p:cNvPr id="11" name="Slika 10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E916A245-4026-0B7A-C592-D62773EF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47367"/>
            <a:ext cx="9067800" cy="27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3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87F0EC3-888D-29C6-40F3-F7B5C4C7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140"/>
            <a:ext cx="10515600" cy="1325563"/>
          </a:xfrm>
        </p:spPr>
        <p:txBody>
          <a:bodyPr/>
          <a:lstStyle/>
          <a:p>
            <a:r>
              <a:rPr lang="sr-Latn-RS" dirty="0"/>
              <a:t>Primer </a:t>
            </a:r>
            <a:r>
              <a:rPr lang="sr-Latn-RS" dirty="0" err="1"/>
              <a:t>unarnog</a:t>
            </a:r>
            <a:r>
              <a:rPr lang="sr-Latn-RS" dirty="0"/>
              <a:t> poziva</a:t>
            </a:r>
          </a:p>
        </p:txBody>
      </p:sp>
      <p:pic>
        <p:nvPicPr>
          <p:cNvPr id="3" name="unarni poziv primer">
            <a:hlinkClick r:id="" action="ppaction://media"/>
            <a:extLst>
              <a:ext uri="{FF2B5EF4-FFF2-40B4-BE49-F238E27FC236}">
                <a16:creationId xmlns:a16="http://schemas.microsoft.com/office/drawing/2014/main" id="{452082A9-DDE9-4AAA-D75E-8DF7B5A747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072" y="831477"/>
            <a:ext cx="10325473" cy="58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3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celarija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arij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Široki ekran</PresentationFormat>
  <Slides>12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12</vt:i4>
      </vt:variant>
    </vt:vector>
  </HeadingPairs>
  <TitlesOfParts>
    <vt:vector size="13" baseType="lpstr">
      <vt:lpstr>Office tema</vt:lpstr>
      <vt:lpstr>Razvoj gRPC servisa u .NET-u</vt:lpstr>
      <vt:lpstr>Sadržaj</vt:lpstr>
      <vt:lpstr>Sta je gRPC?  </vt:lpstr>
      <vt:lpstr>Šta je gPRC?</vt:lpstr>
      <vt:lpstr>Tipovi komunikacije</vt:lpstr>
      <vt:lpstr>Protocol Buffer</vt:lpstr>
      <vt:lpstr>Protocol Buffer  - Poruke</vt:lpstr>
      <vt:lpstr>Protocol Buffer  - Servisi</vt:lpstr>
      <vt:lpstr>Primer unarnog poziva</vt:lpstr>
      <vt:lpstr>Primer klijentskog strimovanja</vt:lpstr>
      <vt:lpstr>Primer serverskog strimovanja</vt:lpstr>
      <vt:lpstr>Primer dvosmernog strimovanja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38</cp:revision>
  <dcterms:created xsi:type="dcterms:W3CDTF">2024-12-01T18:01:03Z</dcterms:created>
  <dcterms:modified xsi:type="dcterms:W3CDTF">2024-12-02T19:00:21Z</dcterms:modified>
</cp:coreProperties>
</file>